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71" r:id="rId10"/>
    <p:sldId id="272" r:id="rId11"/>
    <p:sldId id="261" r:id="rId12"/>
    <p:sldId id="273" r:id="rId13"/>
    <p:sldId id="274" r:id="rId14"/>
    <p:sldId id="275" r:id="rId15"/>
    <p:sldId id="262" r:id="rId16"/>
    <p:sldId id="276" r:id="rId17"/>
    <p:sldId id="277" r:id="rId18"/>
    <p:sldId id="278" r:id="rId19"/>
    <p:sldId id="263" r:id="rId20"/>
    <p:sldId id="279" r:id="rId21"/>
    <p:sldId id="280" r:id="rId22"/>
    <p:sldId id="281" r:id="rId23"/>
    <p:sldId id="282" r:id="rId24"/>
    <p:sldId id="264" r:id="rId25"/>
    <p:sldId id="265" r:id="rId26"/>
    <p:sldId id="266" r:id="rId27"/>
    <p:sldId id="283" r:id="rId28"/>
    <p:sldId id="267" r:id="rId29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r">
              <a:defRPr sz="1200"/>
            </a:lvl1pPr>
          </a:lstStyle>
          <a:p>
            <a:fld id="{7E541175-53AB-4058-ABF5-9694DE03210C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r">
              <a:defRPr sz="1200"/>
            </a:lvl1pPr>
          </a:lstStyle>
          <a:p>
            <a:fld id="{6D36EDD0-3ACA-43D9-92B8-ED4304309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8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9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C3836-4F16-400F-BF21-8653F2A0F4F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772C-D4E7-4B95-821F-18A4FE9D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eriodictable.com/Elements/046/index.html" TargetMode="External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434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Types of Volcanoes and Volcanic Hazards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864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Earth and Space Science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300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Volcanic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There are many materials that escape from erupting volcanoes.</a:t>
            </a:r>
            <a:endParaRPr lang="en-US" dirty="0"/>
          </a:p>
        </p:txBody>
      </p:sp>
      <p:pic>
        <p:nvPicPr>
          <p:cNvPr id="4" name="Picture 2" descr="http://www.suu.edu/faculty/colberg/hazards/volcanoes/composi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838200"/>
            <a:ext cx="6096000" cy="58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2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Volcanic Flow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Lava flows</a:t>
            </a:r>
          </a:p>
          <a:p>
            <a:r>
              <a:rPr lang="en-US" dirty="0" smtClean="0"/>
              <a:t>Streams </a:t>
            </a:r>
            <a:r>
              <a:rPr lang="en-US" dirty="0"/>
              <a:t>of molten rock that comes from vents and fissures in the Earth’s </a:t>
            </a:r>
            <a:r>
              <a:rPr lang="en-US" dirty="0" smtClean="0"/>
              <a:t>crust</a:t>
            </a:r>
            <a:endParaRPr lang="en-US" dirty="0"/>
          </a:p>
        </p:txBody>
      </p:sp>
      <p:pic>
        <p:nvPicPr>
          <p:cNvPr id="1026" name="Picture 2" descr="http://volcanoes.usgs.gov/Imgs/Jpg/Photoglossary/30424305-00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49"/>
            <a:ext cx="66770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Lava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destroy almost everything in their path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sciencephoto.com/image/168276/350wm/E3900349-Bus_and_lava_flow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817380"/>
            <a:ext cx="33337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dailymail.co.uk/i/pix/2010/07/26/article-1297706-0A924822000005DC-544_634x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60388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8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Lava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5050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Factors affecting flow rate: slope of the hill, viscosity, cooling rate of the lava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as lava cools it becomes more viscous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and </a:t>
            </a:r>
            <a:r>
              <a:rPr lang="en-US" dirty="0">
                <a:solidFill>
                  <a:schemeClr val="bg1"/>
                </a:solidFill>
              </a:rPr>
              <a:t>less able to flow</a:t>
            </a:r>
          </a:p>
          <a:p>
            <a:endParaRPr lang="en-US" dirty="0"/>
          </a:p>
        </p:txBody>
      </p:sp>
      <p:pic>
        <p:nvPicPr>
          <p:cNvPr id="4" name="Picture 6" descr="http://www.indiana.edu/~geol116/week4/Extusivepics/aa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71674"/>
            <a:ext cx="6206836" cy="36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/>
          <a:lstStyle/>
          <a:p>
            <a:r>
              <a:rPr lang="en-US" dirty="0"/>
              <a:t>Lava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r>
              <a:rPr lang="en-US" dirty="0"/>
              <a:t>The outer crust cools quickly and lava can still flow through it like a tube</a:t>
            </a:r>
          </a:p>
          <a:p>
            <a:endParaRPr lang="en-US" dirty="0"/>
          </a:p>
        </p:txBody>
      </p:sp>
      <p:pic>
        <p:nvPicPr>
          <p:cNvPr id="3076" name="Picture 4" descr="http://www.ncwcom.com/~jones/Geology/pictures/volc/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70211"/>
            <a:ext cx="4917052" cy="36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imeralinsight.com/wp-content/uploads/2012/03/Hawaiian_lava_t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4648200" cy="31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5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Volcanic Flow Hazards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2. Pyroclastic Flows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High-density </a:t>
            </a:r>
            <a:r>
              <a:rPr lang="en-US" dirty="0">
                <a:solidFill>
                  <a:srgbClr val="FFC000"/>
                </a:solidFill>
              </a:rPr>
              <a:t>mixtures of hot ash, rock fragments, and hot gases that rush down the sides of volcanoes</a:t>
            </a:r>
          </a:p>
          <a:p>
            <a:endParaRPr lang="en-US" dirty="0"/>
          </a:p>
        </p:txBody>
      </p:sp>
      <p:pic>
        <p:nvPicPr>
          <p:cNvPr id="5122" name="Picture 2" descr="http://www.geosci.monash.edu.au/assets/images/prospective/merapi-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69" y="3276600"/>
            <a:ext cx="534943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avidsanger.com/images/montserrat/0-151-78.pyroclasticflow.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038600"/>
            <a:ext cx="35432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49964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Pyroclastic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2514600" cy="289560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Occur in explosive eruptions</a:t>
            </a:r>
          </a:p>
          <a:p>
            <a:endParaRPr lang="en-US" dirty="0"/>
          </a:p>
        </p:txBody>
      </p:sp>
      <p:pic>
        <p:nvPicPr>
          <p:cNvPr id="6146" name="Picture 2" descr="http://www.montserratvolcano.org/Vulc%20explosion,%205%20Feb%20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685800"/>
            <a:ext cx="48577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ontserratvolcano.org/Pyroclastics%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" y="2667000"/>
            <a:ext cx="40576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6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Pyroclastic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move at speeds up to 350 km/h</a:t>
            </a:r>
          </a:p>
          <a:p>
            <a:endParaRPr lang="en-US" dirty="0"/>
          </a:p>
        </p:txBody>
      </p:sp>
      <p:pic>
        <p:nvPicPr>
          <p:cNvPr id="8194" name="Picture 2" descr="http://www.ncgeology.com/images_Eno_interactive/images_geologic_principles/Pyroclastic%20fl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612129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wiseismic.com/Images/fl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164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8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Pyroclastic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Extremely dangerous and destroy almost everything in their path</a:t>
            </a:r>
          </a:p>
          <a:p>
            <a:endParaRPr lang="en-US" dirty="0"/>
          </a:p>
        </p:txBody>
      </p:sp>
      <p:pic>
        <p:nvPicPr>
          <p:cNvPr id="7172" name="Picture 4" descr="http://www.visualphotos.com/photo/1x9589038/chile_forest_destroyed_by_pyroclastic_flows_with_rrs30003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9655"/>
            <a:ext cx="7391400" cy="51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3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56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Volcanic Flow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" y="990600"/>
            <a:ext cx="26670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3. Lahar</a:t>
            </a:r>
          </a:p>
          <a:p>
            <a:r>
              <a:rPr lang="en-US" dirty="0" smtClean="0"/>
              <a:t>A </a:t>
            </a:r>
            <a:r>
              <a:rPr lang="en-US" dirty="0"/>
              <a:t>wet, cement-like mixture of water, mud and volcanic rock fragments that flows down the slopes of a volcano</a:t>
            </a:r>
          </a:p>
          <a:p>
            <a:endParaRPr lang="en-US" dirty="0"/>
          </a:p>
        </p:txBody>
      </p:sp>
      <p:pic>
        <p:nvPicPr>
          <p:cNvPr id="10242" name="Picture 2" descr="http://www.geo.mtu.edu/volcanoes/pinatubo/lahar/scan-0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41" y="1752600"/>
            <a:ext cx="64960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72102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Types of Volcanoes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Shield volcanoes  </a:t>
            </a:r>
          </a:p>
          <a:p>
            <a:pPr marL="0" indent="0">
              <a:buNone/>
            </a:pPr>
            <a:r>
              <a:rPr lang="en-US" dirty="0" smtClean="0"/>
              <a:t>- Lava </a:t>
            </a:r>
            <a:r>
              <a:rPr lang="en-US" dirty="0"/>
              <a:t>flows a great distance before having a chance to cool</a:t>
            </a:r>
          </a:p>
          <a:p>
            <a:pPr marL="0" indent="0">
              <a:buNone/>
            </a:pPr>
            <a:r>
              <a:rPr lang="en-US" dirty="0" smtClean="0"/>
              <a:t>- Forms </a:t>
            </a:r>
            <a:r>
              <a:rPr lang="en-US" dirty="0"/>
              <a:t>a very broad volcano with gentle sloping sides as more lava flows </a:t>
            </a:r>
            <a:r>
              <a:rPr lang="en-US" dirty="0" smtClean="0"/>
              <a:t>over previously </a:t>
            </a:r>
            <a:r>
              <a:rPr lang="en-US" dirty="0"/>
              <a:t>cooled lava</a:t>
            </a:r>
          </a:p>
          <a:p>
            <a:endParaRPr lang="en-US" dirty="0"/>
          </a:p>
        </p:txBody>
      </p:sp>
      <p:pic>
        <p:nvPicPr>
          <p:cNvPr id="2050" name="Picture 2" descr="http://www.cotf.edu/ETE/images/modules/volcanoes/types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46" y="4599132"/>
            <a:ext cx="25241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Can carry rock debris ranging from clay to gravel to boulders</a:t>
            </a:r>
          </a:p>
          <a:p>
            <a:endParaRPr lang="en-US" dirty="0"/>
          </a:p>
        </p:txBody>
      </p:sp>
      <p:pic>
        <p:nvPicPr>
          <p:cNvPr id="9218" name="Picture 2" descr="diagram describing lah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64328"/>
            <a:ext cx="410817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www.groundtruthtrekking.org/photos/89-90LaharDepos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333007" cy="28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geo.mtu.edu/volcanoes/pinatubo/lahar/2-chur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80" y="3810000"/>
            <a:ext cx="53547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9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838200"/>
            <a:ext cx="8229600" cy="2133600"/>
          </a:xfrm>
        </p:spPr>
        <p:txBody>
          <a:bodyPr/>
          <a:lstStyle/>
          <a:p>
            <a:r>
              <a:rPr lang="en-US" dirty="0"/>
              <a:t>May be triggered by eruptions melting snow and ice, and/or releasing a small lake and the water mixing with the eruption debris</a:t>
            </a:r>
          </a:p>
          <a:p>
            <a:endParaRPr lang="en-US" dirty="0"/>
          </a:p>
        </p:txBody>
      </p:sp>
      <p:pic>
        <p:nvPicPr>
          <p:cNvPr id="13314" name="Picture 2" descr="http://www.swisseduc.ch/glaciers/earth_icy_planet/icons-09/ruapehu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66974"/>
            <a:ext cx="63341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1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Lahar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Rain soaked debris may also start a lahar during or after an eruption</a:t>
            </a:r>
          </a:p>
          <a:p>
            <a:endParaRPr lang="en-US" dirty="0"/>
          </a:p>
        </p:txBody>
      </p:sp>
      <p:pic>
        <p:nvPicPr>
          <p:cNvPr id="12290" name="Picture 2" descr="http://www.geo.mtu.edu/volcanoes/pinatubo/lahar/scan-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799"/>
            <a:ext cx="3048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hotovolcanica.com/Pictures_V5/v5_hp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77" y="2667000"/>
            <a:ext cx="5143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9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95400"/>
          </a:xfrm>
        </p:spPr>
        <p:txBody>
          <a:bodyPr/>
          <a:lstStyle/>
          <a:p>
            <a:r>
              <a:rPr lang="en-US" dirty="0"/>
              <a:t>Lahars can bury entire villages under meters of mud</a:t>
            </a:r>
          </a:p>
          <a:p>
            <a:endParaRPr lang="en-US" dirty="0"/>
          </a:p>
        </p:txBody>
      </p:sp>
      <p:pic>
        <p:nvPicPr>
          <p:cNvPr id="4" name="Picture 3" descr="Lahar deposit in Town of Portsmouth, Mountserrat from eruption of Soufriere Hills volcano in 1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51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Volcanic Airborne Releases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Tephra </a:t>
            </a:r>
            <a:r>
              <a:rPr lang="en-US" dirty="0">
                <a:solidFill>
                  <a:srgbClr val="FFFF00"/>
                </a:solidFill>
              </a:rPr>
              <a:t>– all pieces of volcanic rock and ash that are ejected in the air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14340" name="Picture 4" descr="http://4.bp.blogspot.com/_asCRtCVMdL8/S8hijwIi7BI/AAAAAAAAENw/oagblKlLyi0/s1600/DSC04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872509"/>
            <a:ext cx="4568825" cy="34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vulcan.wr.usgs.gov/Imgs/Gif/Hazards/Tephra/tephra_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61" y="2933825"/>
            <a:ext cx="4589967" cy="33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Volcanic Airborne Releases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Classified by size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- </a:t>
            </a:r>
            <a:r>
              <a:rPr lang="en-US" dirty="0">
                <a:solidFill>
                  <a:srgbClr val="FFFF00"/>
                </a:solidFill>
              </a:rPr>
              <a:t>Volcanic bombs – pieces bigger than 64 mm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explorevolcanoes.com/volcanoimages/volcanic%20bomb%20puooo%20us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7" y="4980422"/>
            <a:ext cx="28003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delivery.superstock.com/WI/223/1848/PreviewComp/SuperStock_1848R-508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895600"/>
            <a:ext cx="572317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t0.gstatic.com/images?q=tbn:ANd9GcSmIKhnG5m1S71J08jd4C6UTYZ4ed2Klt5PomsWFIHaOR7Z9G_QIaBH5k6q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7" y="28956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Volcanic Airborne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Classified by </a:t>
            </a:r>
            <a:r>
              <a:rPr lang="en-US" dirty="0" smtClean="0"/>
              <a:t>size</a:t>
            </a:r>
          </a:p>
          <a:p>
            <a:pPr marL="0" indent="0">
              <a:buNone/>
            </a:pPr>
            <a:r>
              <a:rPr lang="en-US" dirty="0" smtClean="0"/>
              <a:t>     - </a:t>
            </a:r>
            <a:r>
              <a:rPr lang="en-US" dirty="0"/>
              <a:t>Lapilli – pieces between 64 mm and 2 mm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Palladi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gdc.noaa.gov/hazard/icons/med_res/35/35_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509"/>
            <a:ext cx="3120736" cy="20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ux1.eiu.edu/~cfrbj/parks/MSHE/lapil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60675"/>
            <a:ext cx="5623646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oostergeologists.scotblogs.wooster.edu/files/2011/04/Lapil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8" y="2785584"/>
            <a:ext cx="2768312" cy="20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Volcanic Airborne Releases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en-US" dirty="0" smtClean="0"/>
              <a:t>Classified </a:t>
            </a:r>
            <a:r>
              <a:rPr lang="en-US" dirty="0"/>
              <a:t>by </a:t>
            </a:r>
            <a:r>
              <a:rPr lang="en-US" dirty="0" smtClean="0"/>
              <a:t>size</a:t>
            </a:r>
          </a:p>
          <a:p>
            <a:pPr marL="0" indent="0">
              <a:buNone/>
            </a:pPr>
            <a:r>
              <a:rPr lang="en-US" dirty="0" smtClean="0"/>
              <a:t>     - </a:t>
            </a:r>
            <a:r>
              <a:rPr lang="en-US" dirty="0"/>
              <a:t>Ash – pieces smaller than 2 mm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7412" name="Picture 4" descr="http://pubs.usgs.gov/fs/2005/3024/images/fs2005-3024_fig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1" y="2667000"/>
            <a:ext cx="5524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3enscience.files.wordpress.com/2010/04/060315_volc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9722"/>
            <a:ext cx="43910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Volcanic Airborne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Volcanic bombs and lapilli usually fall on or near the top of the volcano due to their size, while ash can travel hundreds to thousands of kilometers</a:t>
            </a:r>
            <a:endParaRPr lang="en-US" dirty="0"/>
          </a:p>
        </p:txBody>
      </p:sp>
      <p:pic>
        <p:nvPicPr>
          <p:cNvPr id="4" name="Picture 2" descr="http://geology.com/articles/volcanic-ash/volcanic-ash-plume-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5410200" cy="35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0">
              <a:srgbClr val="000040"/>
            </a:gs>
            <a:gs pos="3000">
              <a:srgbClr val="400040"/>
            </a:gs>
            <a:gs pos="6000">
              <a:srgbClr val="8F0040"/>
            </a:gs>
            <a:gs pos="22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828800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volcanoes</a:t>
            </a:r>
          </a:p>
        </p:txBody>
      </p:sp>
      <p:pic>
        <p:nvPicPr>
          <p:cNvPr id="8194" name="Picture 2" descr="http://hvo.wr.usgs.gov/kilauea/update/archive/2005/Jan/20050128-7797_DA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9155"/>
            <a:ext cx="4731793" cy="35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oimages.gsfc.nasa.gov/images/imagerecords/78000/78218/tahiti_etm_2001192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9155"/>
            <a:ext cx="4724400" cy="35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volcanoes123.weebly.com/uploads/3/7/0/3/3703013/74507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52548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hvo.wr.usgs.gov/gallery/kilauea/erupt/19930221-ground_CH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9" y="1096919"/>
            <a:ext cx="2952461" cy="18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127" y="3048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Types of Volcanoes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4" y="3048000"/>
            <a:ext cx="9132455" cy="3230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Composite cone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explosive and violent eruptions as pressure builds up in the sticky/gooey/viscous magma, and the lava oozes out or ash and cinders shoot out from vents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forms layers of lava and ash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tall with steep sides due to the lack of ability of the lava to flow very far</a:t>
            </a:r>
          </a:p>
          <a:p>
            <a:endParaRPr lang="en-US" dirty="0"/>
          </a:p>
        </p:txBody>
      </p:sp>
      <p:pic>
        <p:nvPicPr>
          <p:cNvPr id="4098" name="Picture 2" descr="Image of a composite volcan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3"/>
            <a:ext cx="25241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Composite </a:t>
            </a:r>
            <a:r>
              <a:rPr lang="en-US" dirty="0" smtClean="0"/>
              <a:t>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enchantedlearning.com/subjects/volcano/gifs/volcano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9672"/>
            <a:ext cx="8153400" cy="60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582" y="13716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4" y="1586201"/>
            <a:ext cx="3810000" cy="5271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3. Cinder cone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- magma with a lot of trapped gases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- violent eruptions that shoot out lava and ash at the same time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- this lava and ash cools as it falls and forms very steep sides to the volcano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- generally short lived volcanoes and become dormant soon</a:t>
            </a:r>
          </a:p>
          <a:p>
            <a:endParaRPr lang="en-US" dirty="0"/>
          </a:p>
        </p:txBody>
      </p:sp>
      <p:pic>
        <p:nvPicPr>
          <p:cNvPr id="3074" name="Picture 2" descr="Image of a cinder cone volcan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25241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farm3.static.flickr.com/2268/2045992757_5986681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0" y="235527"/>
            <a:ext cx="6356927" cy="63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364" y="235527"/>
            <a:ext cx="220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Cinder 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pirate.shu.edu/~schoenma/images/Cinder_Cone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135"/>
            <a:ext cx="3492005" cy="24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of Cinder C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41106"/>
            <a:ext cx="3292764" cy="24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362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4. Caldera</a:t>
            </a:r>
          </a:p>
          <a:p>
            <a:pPr marL="0" indent="0">
              <a:buNone/>
            </a:pPr>
            <a:r>
              <a:rPr lang="en-US" dirty="0" smtClean="0"/>
              <a:t> - a volcanic vent which collapsed after the erupting magma left an empty chamber under the ground</a:t>
            </a:r>
          </a:p>
          <a:p>
            <a:pPr>
              <a:buFontTx/>
              <a:buChar char="-"/>
            </a:pPr>
            <a:r>
              <a:rPr lang="en-US" dirty="0" smtClean="0"/>
              <a:t>forms a large depression or hole, usually larger than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original vent</a:t>
            </a:r>
          </a:p>
          <a:p>
            <a:endParaRPr lang="en-US" dirty="0"/>
          </a:p>
        </p:txBody>
      </p:sp>
      <p:pic>
        <p:nvPicPr>
          <p:cNvPr id="11266" name="Picture 2" descr="http://www.lavatiger.com/ned35/NED35assignment3/images/caldera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kss.cedd.gov.hk/hkss/eng/education/GS/hkg/chapter2/figur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81441"/>
            <a:ext cx="6019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Caldera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523</Words>
  <Application>Microsoft Office PowerPoint</Application>
  <PresentationFormat>On-screen Show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Types of Volcanoes and Volcanic Hazards</vt:lpstr>
      <vt:lpstr>Types of Volcanoes</vt:lpstr>
      <vt:lpstr>Shield volcanoes</vt:lpstr>
      <vt:lpstr>Types of Volcanoes</vt:lpstr>
      <vt:lpstr>Composite cone</vt:lpstr>
      <vt:lpstr>Types of Volcanoes</vt:lpstr>
      <vt:lpstr>Cinder cone</vt:lpstr>
      <vt:lpstr>Types of Volcanoes</vt:lpstr>
      <vt:lpstr>Caldera</vt:lpstr>
      <vt:lpstr>Volcanic Hazards</vt:lpstr>
      <vt:lpstr>Volcanic Flow Hazards</vt:lpstr>
      <vt:lpstr>Lava flows</vt:lpstr>
      <vt:lpstr>Lava flows</vt:lpstr>
      <vt:lpstr>Lava flows</vt:lpstr>
      <vt:lpstr>Volcanic Flow Hazards</vt:lpstr>
      <vt:lpstr>Pyroclastic Flows</vt:lpstr>
      <vt:lpstr>Pyroclastic Flows</vt:lpstr>
      <vt:lpstr>Pyroclastic Flows</vt:lpstr>
      <vt:lpstr>Volcanic Flow Hazards</vt:lpstr>
      <vt:lpstr>Lahar</vt:lpstr>
      <vt:lpstr>Lahar</vt:lpstr>
      <vt:lpstr>Lahar</vt:lpstr>
      <vt:lpstr>Lahar</vt:lpstr>
      <vt:lpstr>Volcanic Airborne Releases</vt:lpstr>
      <vt:lpstr>Volcanic Airborne Releases</vt:lpstr>
      <vt:lpstr>Volcanic Airborne Releases</vt:lpstr>
      <vt:lpstr>Volcanic Airborne Releases</vt:lpstr>
      <vt:lpstr>Volcanic Airborne Releases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Volcanoes and Volcanic Hazards</dc:title>
  <dc:creator>Windows User</dc:creator>
  <cp:lastModifiedBy>Windows User</cp:lastModifiedBy>
  <cp:revision>16</cp:revision>
  <cp:lastPrinted>2012-09-26T13:12:19Z</cp:lastPrinted>
  <dcterms:created xsi:type="dcterms:W3CDTF">2012-09-24T19:26:41Z</dcterms:created>
  <dcterms:modified xsi:type="dcterms:W3CDTF">2012-09-26T15:44:42Z</dcterms:modified>
</cp:coreProperties>
</file>